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4/30/2025</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hyperlink" Target="https://www.facebook.com/groups/flyjcrc" TargetMode="External"/><Relationship Id="rId10" Type="http://schemas.openxmlformats.org/officeDocument/2006/relationships/image" Target="../media/image9.png"/><Relationship Id="rId4" Type="http://schemas.openxmlformats.org/officeDocument/2006/relationships/hyperlink" Target="http://www.flyjcrc.com/" TargetMode="Externa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2000" contrast="4000"/>
                    </a14:imgEffect>
                  </a14:imgLayer>
                </a14:imgProps>
              </a:ext>
              <a:ext uri="{28A0092B-C50C-407E-A947-70E740481C1C}">
                <a14:useLocalDpi xmlns:a14="http://schemas.microsoft.com/office/drawing/2010/main" val="0"/>
              </a:ext>
            </a:extLst>
          </a:blip>
          <a:stretch>
            <a:fillRect/>
          </a:stretch>
        </p:blipFill>
        <p:spPr>
          <a:xfrm>
            <a:off x="0" y="0"/>
            <a:ext cx="7315200" cy="9601200"/>
          </a:xfrm>
          <a:prstGeom prst="rect">
            <a:avLst/>
          </a:prstGeom>
          <a:effectLst>
            <a:reflection stA="24000" endPos="0" dir="5400000" sy="-100000" algn="bl" rotWithShape="0"/>
          </a:effectLst>
        </p:spPr>
      </p:pic>
      <p:sp>
        <p:nvSpPr>
          <p:cNvPr id="4" name="TextBox 3"/>
          <p:cNvSpPr txBox="1"/>
          <p:nvPr/>
        </p:nvSpPr>
        <p:spPr>
          <a:xfrm>
            <a:off x="402005" y="3370053"/>
            <a:ext cx="6053990" cy="6001643"/>
          </a:xfrm>
          <a:prstGeom prst="rect">
            <a:avLst/>
          </a:prstGeom>
          <a:noFill/>
        </p:spPr>
        <p:txBody>
          <a:bodyPr wrap="square" rtlCol="0">
            <a:spAutoFit/>
          </a:bodyPr>
          <a:lstStyle/>
          <a:p>
            <a:r>
              <a:rPr lang="en-US" sz="1400" b="1" dirty="0" smtClean="0">
                <a:latin typeface="Century" panose="02040604050505020304" pitchFamily="18" charset="0"/>
              </a:rPr>
              <a:t>Our GPS Location is</a:t>
            </a:r>
            <a:r>
              <a:rPr lang="en-US" sz="1400" dirty="0" smtClean="0">
                <a:latin typeface="Century" panose="02040604050505020304" pitchFamily="18" charset="0"/>
              </a:rPr>
              <a:t>:</a:t>
            </a:r>
          </a:p>
          <a:p>
            <a:r>
              <a:rPr lang="en-US" sz="1400" baseline="0" dirty="0" smtClean="0">
                <a:latin typeface="Century" panose="02040604050505020304" pitchFamily="18" charset="0"/>
              </a:rPr>
              <a:t> </a:t>
            </a:r>
          </a:p>
          <a:p>
            <a:pPr marL="693738" lvl="2"/>
            <a:r>
              <a:rPr lang="en-US" sz="1400" b="1" dirty="0" smtClean="0">
                <a:latin typeface="Century" panose="02040604050505020304" pitchFamily="18" charset="0"/>
              </a:rPr>
              <a:t>Latitude:</a:t>
            </a:r>
            <a:r>
              <a:rPr lang="en-US" sz="1400" b="1" baseline="0" dirty="0" smtClean="0">
                <a:latin typeface="Century" panose="02040604050505020304" pitchFamily="18" charset="0"/>
              </a:rPr>
              <a:t> </a:t>
            </a:r>
            <a:r>
              <a:rPr lang="en-US" sz="1400" b="1" dirty="0">
                <a:latin typeface="Century" panose="02040604050505020304" pitchFamily="18" charset="0"/>
              </a:rPr>
              <a:t> </a:t>
            </a:r>
            <a:r>
              <a:rPr lang="en-US" sz="1400" b="1" dirty="0" smtClean="0">
                <a:latin typeface="Century" panose="02040604050505020304" pitchFamily="18" charset="0"/>
              </a:rPr>
              <a:t>     </a:t>
            </a:r>
            <a:r>
              <a:rPr lang="en-US" sz="1400" baseline="0" dirty="0" smtClean="0">
                <a:latin typeface="Century" panose="02040604050505020304" pitchFamily="18" charset="0"/>
              </a:rPr>
              <a:t>36 degrees, 25 Minutes 6 Seconds North</a:t>
            </a:r>
          </a:p>
          <a:p>
            <a:pPr marL="693738" lvl="2"/>
            <a:r>
              <a:rPr lang="en-US" sz="1400" b="1" baseline="0" dirty="0" smtClean="0">
                <a:latin typeface="Century" panose="02040604050505020304" pitchFamily="18" charset="0"/>
              </a:rPr>
              <a:t>Longitude:    </a:t>
            </a:r>
            <a:r>
              <a:rPr lang="en-US" sz="1400" baseline="0" dirty="0" smtClean="0">
                <a:latin typeface="Century" panose="02040604050505020304" pitchFamily="18" charset="0"/>
              </a:rPr>
              <a:t>82 Degrees, 32 Minutes, 7 Seconds West</a:t>
            </a:r>
          </a:p>
          <a:p>
            <a:pPr marL="693738" lvl="2"/>
            <a:r>
              <a:rPr lang="en-US" sz="1400" b="1" baseline="0" dirty="0" smtClean="0">
                <a:latin typeface="Century" panose="02040604050505020304" pitchFamily="18" charset="0"/>
              </a:rPr>
              <a:t>Elevation :    </a:t>
            </a:r>
            <a:r>
              <a:rPr lang="en-US" sz="1400" baseline="0" dirty="0" smtClean="0">
                <a:latin typeface="Century" panose="02040604050505020304" pitchFamily="18" charset="0"/>
              </a:rPr>
              <a:t>1,713 ASL</a:t>
            </a:r>
          </a:p>
          <a:p>
            <a:endParaRPr lang="en-US" sz="1400" dirty="0" smtClean="0">
              <a:latin typeface="Century" panose="02040604050505020304" pitchFamily="18" charset="0"/>
            </a:endParaRPr>
          </a:p>
          <a:p>
            <a:pPr>
              <a:spcAft>
                <a:spcPts val="600"/>
              </a:spcAft>
            </a:pPr>
            <a:r>
              <a:rPr lang="en-US" sz="1400" b="1" dirty="0" smtClean="0">
                <a:latin typeface="Century" panose="02040604050505020304" pitchFamily="18" charset="0"/>
              </a:rPr>
              <a:t>JCRC  Flies from a 500 foot long, 30 foot wide asphalt paved</a:t>
            </a:r>
            <a:r>
              <a:rPr lang="en-US" sz="1400" b="1" baseline="0" dirty="0" smtClean="0">
                <a:latin typeface="Century" panose="02040604050505020304" pitchFamily="18" charset="0"/>
              </a:rPr>
              <a:t> runway located on the Johnson City Landfill at Bowser Ridge.   We have a 15 foot wide Grass  strip on the far side of the runway  and four concrete taxiways to the runway from flight stands on the near side.   Our runway is oriented along a 20 degrees through</a:t>
            </a:r>
            <a:r>
              <a:rPr lang="en-US" sz="1400" b="1" dirty="0" smtClean="0">
                <a:latin typeface="Century" panose="02040604050505020304" pitchFamily="18" charset="0"/>
              </a:rPr>
              <a:t> 200 degrees</a:t>
            </a:r>
            <a:r>
              <a:rPr lang="en-US" sz="1400" b="1" baseline="0" dirty="0" smtClean="0">
                <a:latin typeface="Century" panose="02040604050505020304" pitchFamily="18" charset="0"/>
              </a:rPr>
              <a:t> magnetic line.   </a:t>
            </a:r>
          </a:p>
          <a:p>
            <a:pPr>
              <a:spcAft>
                <a:spcPts val="600"/>
              </a:spcAft>
            </a:pPr>
            <a:r>
              <a:rPr lang="en-US" sz="1400" b="1" baseline="0" dirty="0" smtClean="0">
                <a:latin typeface="Century" panose="02040604050505020304" pitchFamily="18" charset="0"/>
              </a:rPr>
              <a:t>We have a covered Pavilion with observation seating, a covered Charging and meeting station, two covered aircraft preparation areas, fifteen flight tables, spectator bleachers, Porta Potty facility and 110 volt electrical service.  Wi-Fi service is available under the Pavilion.</a:t>
            </a:r>
          </a:p>
          <a:p>
            <a:pPr>
              <a:spcAft>
                <a:spcPts val="600"/>
              </a:spcAft>
            </a:pPr>
            <a:r>
              <a:rPr lang="en-US" sz="1400" b="1" baseline="0" dirty="0" smtClean="0">
                <a:latin typeface="Century" panose="02040604050505020304" pitchFamily="18" charset="0"/>
              </a:rPr>
              <a:t>We also have a designated Control Line pad and Quad Copter flight area.</a:t>
            </a:r>
          </a:p>
          <a:p>
            <a:pPr>
              <a:spcAft>
                <a:spcPts val="600"/>
              </a:spcAft>
            </a:pPr>
            <a:r>
              <a:rPr lang="en-US" sz="1400" b="1" dirty="0" smtClean="0">
                <a:latin typeface="Century" panose="02040604050505020304" pitchFamily="18" charset="0"/>
              </a:rPr>
              <a:t>Located on our field is Johnson City’s Memorial Air Force T-33 Jet Trainer</a:t>
            </a:r>
            <a:r>
              <a:rPr lang="en-US" sz="1400" b="1" dirty="0">
                <a:latin typeface="Century" panose="02040604050505020304" pitchFamily="18" charset="0"/>
              </a:rPr>
              <a:t>, </a:t>
            </a:r>
            <a:r>
              <a:rPr lang="en-US" sz="1400" b="1" dirty="0" smtClean="0">
                <a:latin typeface="Century" panose="02040604050505020304" pitchFamily="18" charset="0"/>
              </a:rPr>
              <a:t>which was restored and sited by our club.</a:t>
            </a:r>
            <a:endParaRPr lang="en-US" sz="1400" b="1" baseline="0" dirty="0" smtClean="0">
              <a:latin typeface="Century" panose="02040604050505020304" pitchFamily="18" charset="0"/>
            </a:endParaRPr>
          </a:p>
          <a:p>
            <a:r>
              <a:rPr lang="en-US" sz="1400" b="1" baseline="0" dirty="0" smtClean="0">
                <a:latin typeface="Century" panose="02040604050505020304" pitchFamily="18" charset="0"/>
              </a:rPr>
              <a:t>With ample parking adjacent to the flight line, handicap parking and plenty of overflow parking, JCRC welcomes fliers, guests and </a:t>
            </a:r>
            <a:r>
              <a:rPr lang="en-US" sz="1400" b="1" dirty="0">
                <a:latin typeface="Century" panose="02040604050505020304" pitchFamily="18" charset="0"/>
              </a:rPr>
              <a:t>the general </a:t>
            </a:r>
            <a:r>
              <a:rPr lang="en-US" sz="1400" b="1" dirty="0" smtClean="0">
                <a:latin typeface="Century" panose="02040604050505020304" pitchFamily="18" charset="0"/>
              </a:rPr>
              <a:t>public anytime </a:t>
            </a:r>
            <a:r>
              <a:rPr lang="en-US" sz="1400" b="1" baseline="0" dirty="0" smtClean="0">
                <a:latin typeface="Century" panose="02040604050505020304" pitchFamily="18" charset="0"/>
              </a:rPr>
              <a:t>the gates are open,.  Our flying hours are 08:00 (8 AM) till Dusk, Monday through Sunday</a:t>
            </a:r>
            <a:r>
              <a:rPr lang="en-US" sz="1400" b="1" dirty="0" smtClean="0">
                <a:latin typeface="Century" panose="02040604050505020304" pitchFamily="18" charset="0"/>
              </a:rPr>
              <a:t>.   Sunday morning is electric flying only</a:t>
            </a:r>
            <a:r>
              <a:rPr lang="en-US" sz="1400" b="1" baseline="0" dirty="0" smtClean="0">
                <a:latin typeface="Century" panose="02040604050505020304" pitchFamily="18" charset="0"/>
              </a:rPr>
              <a:t> </a:t>
            </a:r>
            <a:endParaRPr lang="en-US" sz="1400" b="1" dirty="0">
              <a:solidFill>
                <a:srgbClr val="EBE600"/>
              </a:solidFill>
              <a:latin typeface="Century" panose="02040604050505020304" pitchFamily="18" charset="0"/>
              <a:sym typeface="Webdings"/>
            </a:endParaRPr>
          </a:p>
          <a:p>
            <a:pPr algn="ctr"/>
            <a:r>
              <a:rPr lang="en-US" sz="1400" b="1" dirty="0" smtClean="0">
                <a:solidFill>
                  <a:srgbClr val="EBE600"/>
                </a:solidFill>
                <a:effectLst>
                  <a:outerShdw blurRad="38100" dist="38100" dir="2700000" algn="tl">
                    <a:srgbClr val="000000">
                      <a:alpha val="43137"/>
                    </a:srgbClr>
                  </a:outerShdw>
                </a:effectLst>
                <a:latin typeface="Century" panose="02040604050505020304" pitchFamily="18" charset="0"/>
                <a:sym typeface="Webdings"/>
              </a:rPr>
              <a:t> </a:t>
            </a:r>
            <a:r>
              <a:rPr lang="en-US" sz="1400" b="1" dirty="0">
                <a:solidFill>
                  <a:srgbClr val="EBE600"/>
                </a:solidFill>
                <a:effectLst>
                  <a:outerShdw blurRad="38100" dist="38100" dir="2700000" algn="tl">
                    <a:srgbClr val="000000">
                      <a:alpha val="43137"/>
                    </a:srgbClr>
                  </a:outerShdw>
                </a:effectLst>
                <a:latin typeface="Century" panose="02040604050505020304" pitchFamily="18" charset="0"/>
                <a:sym typeface="Webdings"/>
              </a:rPr>
              <a:t>  </a:t>
            </a:r>
            <a:r>
              <a:rPr lang="en-US" sz="1400" b="1" dirty="0">
                <a:solidFill>
                  <a:srgbClr val="EBE600"/>
                </a:solidFill>
                <a:latin typeface="Century" panose="02040604050505020304" pitchFamily="18" charset="0"/>
                <a:sym typeface="Webdings"/>
              </a:rPr>
              <a:t> </a:t>
            </a:r>
            <a:r>
              <a:rPr lang="en-US" sz="1400" b="1" baseline="0" dirty="0" smtClean="0">
                <a:latin typeface="Century" panose="02040604050505020304" pitchFamily="18" charset="0"/>
              </a:rPr>
              <a:t>We don’t fly when the lightning does!!</a:t>
            </a:r>
            <a:r>
              <a:rPr lang="en-US" sz="1400" b="1" dirty="0">
                <a:solidFill>
                  <a:srgbClr val="EBE600"/>
                </a:solidFill>
                <a:effectLst>
                  <a:outerShdw blurRad="38100" dist="38100" dir="2700000" algn="tl">
                    <a:srgbClr val="000000">
                      <a:alpha val="43137"/>
                    </a:srgbClr>
                  </a:outerShdw>
                </a:effectLst>
                <a:latin typeface="Century" panose="02040604050505020304" pitchFamily="18" charset="0"/>
                <a:sym typeface="Webdings"/>
              </a:rPr>
              <a:t></a:t>
            </a:r>
            <a:r>
              <a:rPr lang="en-US" sz="1400" b="1" dirty="0">
                <a:solidFill>
                  <a:srgbClr val="EBE600"/>
                </a:solidFill>
                <a:effectLst>
                  <a:outerShdw blurRad="38100" dist="38100" dir="2700000" algn="tl">
                    <a:srgbClr val="000000">
                      <a:alpha val="43137"/>
                    </a:srgbClr>
                  </a:outerShdw>
                </a:effectLst>
                <a:latin typeface="Century" panose="02040604050505020304" pitchFamily="18" charset="0"/>
              </a:rPr>
              <a:t> </a:t>
            </a:r>
            <a:r>
              <a:rPr lang="en-US" sz="1400" b="1" dirty="0">
                <a:solidFill>
                  <a:srgbClr val="EBE600"/>
                </a:solidFill>
                <a:effectLst>
                  <a:outerShdw blurRad="38100" dist="38100" dir="2700000" algn="tl">
                    <a:srgbClr val="000000">
                      <a:alpha val="43137"/>
                    </a:srgbClr>
                  </a:outerShdw>
                </a:effectLst>
                <a:latin typeface="Century" panose="02040604050505020304" pitchFamily="18" charset="0"/>
                <a:sym typeface="Webdings"/>
              </a:rPr>
              <a:t>  </a:t>
            </a:r>
            <a:endParaRPr lang="en-US" sz="1400" b="1" dirty="0">
              <a:solidFill>
                <a:srgbClr val="EBE600"/>
              </a:solidFill>
              <a:effectLst>
                <a:outerShdw blurRad="38100" dist="38100" dir="2700000" algn="tl">
                  <a:srgbClr val="000000">
                    <a:alpha val="43137"/>
                  </a:srgbClr>
                </a:outerShdw>
              </a:effectLst>
              <a:latin typeface="Century" panose="02040604050505020304" pitchFamily="18" charset="0"/>
            </a:endParaRPr>
          </a:p>
        </p:txBody>
      </p:sp>
      <p:pic>
        <p:nvPicPr>
          <p:cNvPr id="6" name="Picture 2" descr="JCRC logo showing the club initials inside a circle with a small plane image next to 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
            <a:ext cx="1190625"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084227884"/>
              </p:ext>
            </p:extLst>
          </p:nvPr>
        </p:nvGraphicFramePr>
        <p:xfrm>
          <a:off x="2133600" y="337349"/>
          <a:ext cx="4477832" cy="365760"/>
        </p:xfrm>
        <a:graphic>
          <a:graphicData uri="http://schemas.openxmlformats.org/drawingml/2006/table">
            <a:tbl>
              <a:tblPr/>
              <a:tblGrid>
                <a:gridCol w="435869"/>
                <a:gridCol w="4041963"/>
              </a:tblGrid>
              <a:tr h="0">
                <a:tc>
                  <a:txBody>
                    <a:bodyPr/>
                    <a:lstStyle/>
                    <a:p>
                      <a:endParaRPr lang="en-US" dirty="0"/>
                    </a:p>
                  </a:txBody>
                  <a:tcPr anchor="ctr">
                    <a:lnL>
                      <a:noFill/>
                    </a:lnL>
                    <a:lnR>
                      <a:noFill/>
                    </a:lnR>
                    <a:lnT>
                      <a:noFill/>
                    </a:lnT>
                    <a:lnB>
                      <a:noFill/>
                    </a:lnB>
                  </a:tcPr>
                </a:tc>
                <a:tc>
                  <a:txBody>
                    <a:bodyPr/>
                    <a:lstStyle/>
                    <a:p>
                      <a:pPr algn="l"/>
                      <a:r>
                        <a:rPr lang="en-US" b="1" i="1" dirty="0">
                          <a:solidFill>
                            <a:srgbClr val="66CCFF"/>
                          </a:solidFill>
                          <a:effectLst/>
                          <a:latin typeface="Comic Sans MS"/>
                        </a:rPr>
                        <a:t>Johnson City Radio Controllers</a:t>
                      </a:r>
                    </a:p>
                  </a:txBody>
                  <a:tcPr anchor="ctr">
                    <a:lnL>
                      <a:noFill/>
                    </a:lnL>
                    <a:lnR>
                      <a:noFill/>
                    </a:lnR>
                    <a:lnT>
                      <a:noFill/>
                    </a:lnT>
                    <a:lnB>
                      <a:noFill/>
                    </a:lnB>
                  </a:tcPr>
                </a:tc>
              </a:tr>
            </a:tbl>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399" y="695325"/>
            <a:ext cx="5064417" cy="2674728"/>
          </a:xfrm>
          <a:prstGeom prst="rect">
            <a:avLst/>
          </a:prstGeom>
        </p:spPr>
      </p:pic>
      <p:sp>
        <p:nvSpPr>
          <p:cNvPr id="8" name="TextBox 7"/>
          <p:cNvSpPr txBox="1"/>
          <p:nvPr/>
        </p:nvSpPr>
        <p:spPr>
          <a:xfrm>
            <a:off x="1364986" y="591919"/>
            <a:ext cx="4994830" cy="646331"/>
          </a:xfrm>
          <a:prstGeom prst="rect">
            <a:avLst/>
          </a:prstGeom>
          <a:noFill/>
        </p:spPr>
        <p:txBody>
          <a:bodyPr wrap="none" rtlCol="0">
            <a:spAutoFit/>
          </a:bodyPr>
          <a:lstStyle/>
          <a:p>
            <a:pPr algn="ctr"/>
            <a:r>
              <a:rPr lang="en-US" sz="3600" b="1" dirty="0" smtClean="0">
                <a:solidFill>
                  <a:srgbClr val="89E0FF"/>
                </a:solidFill>
                <a:effectLst>
                  <a:outerShdw blurRad="38100" dist="101600" dir="3600000" sx="101000" sy="101000" algn="tl" rotWithShape="0">
                    <a:srgbClr val="002060">
                      <a:alpha val="40000"/>
                    </a:srgbClr>
                  </a:outerShdw>
                </a:effectLst>
                <a:latin typeface="Cooper Black" panose="0208090404030B020404" pitchFamily="18" charset="0"/>
              </a:rPr>
              <a:t>Odom </a:t>
            </a:r>
            <a:r>
              <a:rPr lang="en-US" sz="3600" b="1" dirty="0">
                <a:solidFill>
                  <a:srgbClr val="89E0FF"/>
                </a:solidFill>
                <a:effectLst>
                  <a:outerShdw blurRad="38100" dist="101600" dir="3600000" sx="101000" sy="101000" algn="tl" rotWithShape="0">
                    <a:srgbClr val="002060">
                      <a:alpha val="40000"/>
                    </a:srgbClr>
                  </a:outerShdw>
                </a:effectLst>
                <a:latin typeface="Cooper Black" panose="0208090404030B020404" pitchFamily="18" charset="0"/>
              </a:rPr>
              <a:t>–Fennell Field</a:t>
            </a:r>
          </a:p>
        </p:txBody>
      </p:sp>
    </p:spTree>
    <p:extLst>
      <p:ext uri="{BB962C8B-B14F-4D97-AF65-F5344CB8AC3E}">
        <p14:creationId xmlns:p14="http://schemas.microsoft.com/office/powerpoint/2010/main" val="283597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55000"/>
                    </a14:imgEffect>
                    <a14:imgEffect>
                      <a14:brightnessContrast bright="42000" contrast="4000"/>
                    </a14:imgEffect>
                  </a14:imgLayer>
                </a14:imgProps>
              </a:ext>
              <a:ext uri="{28A0092B-C50C-407E-A947-70E740481C1C}">
                <a14:useLocalDpi xmlns:a14="http://schemas.microsoft.com/office/drawing/2010/main" val="0"/>
              </a:ext>
            </a:extLst>
          </a:blip>
          <a:stretch>
            <a:fillRect/>
          </a:stretch>
        </p:blipFill>
        <p:spPr>
          <a:xfrm>
            <a:off x="0" y="0"/>
            <a:ext cx="7315200" cy="9601200"/>
          </a:xfrm>
          <a:prstGeom prst="rect">
            <a:avLst/>
          </a:prstGeom>
          <a:effectLst>
            <a:reflection stA="73000" endPos="0" dir="5400000" sy="-100000" algn="bl" rotWithShape="0"/>
          </a:effectLst>
        </p:spPr>
      </p:pic>
      <p:sp>
        <p:nvSpPr>
          <p:cNvPr id="4" name="TextBox 3"/>
          <p:cNvSpPr txBox="1"/>
          <p:nvPr/>
        </p:nvSpPr>
        <p:spPr>
          <a:xfrm>
            <a:off x="228600" y="359212"/>
            <a:ext cx="6858000" cy="8556188"/>
          </a:xfrm>
          <a:prstGeom prst="rect">
            <a:avLst/>
          </a:prstGeom>
          <a:noFill/>
        </p:spPr>
        <p:txBody>
          <a:bodyPr wrap="square" rtlCol="0">
            <a:spAutoFit/>
          </a:bodyPr>
          <a:lstStyle/>
          <a:p>
            <a:pPr algn="ctr"/>
            <a:r>
              <a:rPr lang="en-US" sz="2400" b="1" kern="1200" dirty="0" smtClean="0">
                <a:solidFill>
                  <a:srgbClr val="89E0FF"/>
                </a:solidFill>
                <a:effectLst>
                  <a:outerShdw blurRad="38100" dist="101600" dir="3600000" sx="101000" sy="101000" algn="tl" rotWithShape="0">
                    <a:srgbClr val="002060">
                      <a:alpha val="40000"/>
                    </a:srgbClr>
                  </a:outerShdw>
                </a:effectLst>
                <a:latin typeface="Cooper Black" panose="0208090404030B020404" pitchFamily="18" charset="0"/>
                <a:ea typeface="+mn-ea"/>
                <a:cs typeface="+mn-cs"/>
              </a:rPr>
              <a:t>JCRC History</a:t>
            </a:r>
          </a:p>
          <a:p>
            <a:endParaRPr lang="en-US" sz="1400" kern="1200" dirty="0" smtClean="0">
              <a:solidFill>
                <a:schemeClr val="tx1"/>
              </a:solidFill>
              <a:latin typeface="Century" panose="02040604050505020304" pitchFamily="18" charset="0"/>
              <a:ea typeface="+mn-ea"/>
              <a:cs typeface="+mn-cs"/>
            </a:endParaRPr>
          </a:p>
          <a:p>
            <a:r>
              <a:rPr lang="en-US" sz="1100" b="1" kern="1200" dirty="0" smtClean="0">
                <a:solidFill>
                  <a:schemeClr val="tx1"/>
                </a:solidFill>
                <a:latin typeface="Century" panose="02040604050505020304" pitchFamily="18" charset="0"/>
              </a:rPr>
              <a:t>The Johnson City Radio Controllers started</a:t>
            </a:r>
            <a:r>
              <a:rPr lang="en-US" sz="1100" b="1" kern="1200" baseline="0" dirty="0" smtClean="0">
                <a:solidFill>
                  <a:schemeClr val="tx1"/>
                </a:solidFill>
                <a:latin typeface="Century" panose="02040604050505020304" pitchFamily="18" charset="0"/>
              </a:rPr>
              <a:t> </a:t>
            </a:r>
            <a:r>
              <a:rPr lang="en-US" sz="1100" b="1" dirty="0">
                <a:latin typeface="Century" panose="02040604050505020304" pitchFamily="18" charset="0"/>
              </a:rPr>
              <a:t>in </a:t>
            </a:r>
            <a:r>
              <a:rPr lang="en-US" sz="1100" b="1" dirty="0" smtClean="0">
                <a:latin typeface="Century" panose="02040604050505020304" pitchFamily="18" charset="0"/>
              </a:rPr>
              <a:t> February1986 </a:t>
            </a:r>
            <a:r>
              <a:rPr lang="en-US" sz="1100" b="1" dirty="0">
                <a:latin typeface="Century" panose="02040604050505020304" pitchFamily="18" charset="0"/>
              </a:rPr>
              <a:t>when </a:t>
            </a:r>
            <a:r>
              <a:rPr lang="en-US" sz="1100" b="1" kern="1200" baseline="0" dirty="0" smtClean="0">
                <a:solidFill>
                  <a:schemeClr val="tx1"/>
                </a:solidFill>
                <a:latin typeface="Century" panose="02040604050505020304" pitchFamily="18" charset="0"/>
              </a:rPr>
              <a:t>a group of hobbyists started a club to begin flying in a farm pasture in the Boones Creek, Tennessee area. </a:t>
            </a:r>
            <a:r>
              <a:rPr lang="en-US" sz="1100" b="1" kern="1200" dirty="0" smtClean="0">
                <a:solidFill>
                  <a:schemeClr val="tx1"/>
                </a:solidFill>
                <a:latin typeface="Century" panose="02040604050505020304" pitchFamily="18" charset="0"/>
              </a:rPr>
              <a:t>  </a:t>
            </a:r>
          </a:p>
          <a:p>
            <a:pPr>
              <a:lnSpc>
                <a:spcPts val="600"/>
              </a:lnSpc>
            </a:pPr>
            <a:endParaRPr lang="en-US" sz="1100" b="1" dirty="0">
              <a:latin typeface="Century" panose="02040604050505020304" pitchFamily="18" charset="0"/>
            </a:endParaRPr>
          </a:p>
          <a:p>
            <a:r>
              <a:rPr lang="en-US" sz="1100" b="1" kern="1200" baseline="0" dirty="0" smtClean="0">
                <a:solidFill>
                  <a:schemeClr val="tx1"/>
                </a:solidFill>
                <a:latin typeface="Century" panose="02040604050505020304" pitchFamily="18" charset="0"/>
              </a:rPr>
              <a:t>JCRC was formed, Officers elected,  applicatio</a:t>
            </a:r>
            <a:r>
              <a:rPr lang="en-US" sz="1100" b="1" dirty="0" smtClean="0">
                <a:latin typeface="Century" panose="02040604050505020304" pitchFamily="18" charset="0"/>
              </a:rPr>
              <a:t>n made to become an AMA chartered Club, and the first year’s budget of $570.00 spent to prepare Farmer Walt Tittles’ field as the flying site.  </a:t>
            </a:r>
          </a:p>
          <a:p>
            <a:pPr>
              <a:lnSpc>
                <a:spcPts val="600"/>
              </a:lnSpc>
            </a:pPr>
            <a:endParaRPr lang="en-US" sz="1100" b="1" dirty="0">
              <a:latin typeface="Century" panose="02040604050505020304" pitchFamily="18" charset="0"/>
            </a:endParaRPr>
          </a:p>
          <a:p>
            <a:r>
              <a:rPr lang="en-US" sz="1100" b="1" kern="1200" baseline="0" dirty="0" smtClean="0">
                <a:solidFill>
                  <a:schemeClr val="tx1"/>
                </a:solidFill>
                <a:latin typeface="Century" panose="02040604050505020304" pitchFamily="18" charset="0"/>
              </a:rPr>
              <a:t>In April, after preparing the site and seeding the runway, DISASTER struck!! </a:t>
            </a:r>
            <a:r>
              <a:rPr lang="en-US" sz="1100" b="1" dirty="0">
                <a:latin typeface="Century" panose="02040604050505020304" pitchFamily="18" charset="0"/>
              </a:rPr>
              <a:t> </a:t>
            </a:r>
            <a:r>
              <a:rPr lang="en-US" sz="1100" b="1" dirty="0" smtClean="0">
                <a:latin typeface="Century" panose="02040604050505020304" pitchFamily="18" charset="0"/>
              </a:rPr>
              <a:t> It was a dry season, there was no water for the new grass, and then a</a:t>
            </a:r>
            <a:r>
              <a:rPr lang="en-US" sz="1100" b="1" kern="1200" baseline="0" dirty="0" smtClean="0">
                <a:solidFill>
                  <a:schemeClr val="tx1"/>
                </a:solidFill>
                <a:latin typeface="Century" panose="02040604050505020304" pitchFamily="18" charset="0"/>
              </a:rPr>
              <a:t> fire destroyed the flying site</a:t>
            </a:r>
            <a:r>
              <a:rPr lang="en-US" sz="1100" b="1" dirty="0">
                <a:latin typeface="Century" panose="02040604050505020304" pitchFamily="18" charset="0"/>
              </a:rPr>
              <a:t>. Left without a field, the newly formed JCRC </a:t>
            </a:r>
            <a:r>
              <a:rPr lang="en-US" sz="1100" b="1" dirty="0" smtClean="0">
                <a:latin typeface="Century" panose="02040604050505020304" pitchFamily="18" charset="0"/>
              </a:rPr>
              <a:t> began a new </a:t>
            </a:r>
            <a:r>
              <a:rPr lang="en-US" sz="1100" b="1" kern="1200" baseline="0" dirty="0" smtClean="0">
                <a:solidFill>
                  <a:schemeClr val="tx1"/>
                </a:solidFill>
                <a:latin typeface="Century" panose="02040604050505020304" pitchFamily="18" charset="0"/>
              </a:rPr>
              <a:t>search for a site.  Attempts to fly at the Sullivan</a:t>
            </a:r>
            <a:r>
              <a:rPr lang="en-US" sz="1100" b="1" kern="1200" dirty="0" smtClean="0">
                <a:solidFill>
                  <a:schemeClr val="tx1"/>
                </a:solidFill>
                <a:latin typeface="Century" panose="02040604050505020304" pitchFamily="18" charset="0"/>
              </a:rPr>
              <a:t> County Industrial park met with the Industrial Commission’s  decision“</a:t>
            </a:r>
            <a:r>
              <a:rPr lang="en-US" sz="1100" b="1" i="1" dirty="0" smtClean="0">
                <a:latin typeface="Century" panose="02040604050505020304" pitchFamily="18" charset="0"/>
              </a:rPr>
              <a:t> the Piney Flats Industrial Park is not for recreational use</a:t>
            </a:r>
            <a:r>
              <a:rPr lang="en-US" sz="1100" b="1" i="1" kern="1200" dirty="0" smtClean="0">
                <a:solidFill>
                  <a:schemeClr val="tx1"/>
                </a:solidFill>
                <a:latin typeface="Century" panose="02040604050505020304" pitchFamily="18" charset="0"/>
              </a:rPr>
              <a:t>””.</a:t>
            </a:r>
            <a:endParaRPr lang="en-US" sz="1100" b="1" i="1" kern="1200" baseline="0" dirty="0" smtClean="0">
              <a:solidFill>
                <a:schemeClr val="tx1"/>
              </a:solidFill>
              <a:latin typeface="Century" panose="02040604050505020304" pitchFamily="18" charset="0"/>
            </a:endParaRPr>
          </a:p>
          <a:p>
            <a:pPr>
              <a:lnSpc>
                <a:spcPts val="600"/>
              </a:lnSpc>
            </a:pPr>
            <a:endParaRPr lang="en-US" sz="1100" b="1" dirty="0">
              <a:latin typeface="Century" panose="02040604050505020304" pitchFamily="18" charset="0"/>
            </a:endParaRPr>
          </a:p>
          <a:p>
            <a:r>
              <a:rPr lang="en-US" sz="1100" b="1" dirty="0" smtClean="0">
                <a:latin typeface="Century" panose="02040604050505020304" pitchFamily="18" charset="0"/>
              </a:rPr>
              <a:t>The hunt wore on and in July 1986, </a:t>
            </a:r>
            <a:r>
              <a:rPr lang="en-US" sz="1100" b="1" kern="1200" baseline="0" dirty="0" smtClean="0">
                <a:solidFill>
                  <a:schemeClr val="tx1"/>
                </a:solidFill>
                <a:latin typeface="Century" panose="02040604050505020304" pitchFamily="18" charset="0"/>
              </a:rPr>
              <a:t>JCRC was finally able to begin flying,</a:t>
            </a:r>
            <a:r>
              <a:rPr lang="en-US" sz="1100" b="1" kern="1200" dirty="0" smtClean="0">
                <a:solidFill>
                  <a:schemeClr val="tx1"/>
                </a:solidFill>
                <a:latin typeface="Century" panose="02040604050505020304" pitchFamily="18" charset="0"/>
              </a:rPr>
              <a:t> thanks to Mr. Decker, </a:t>
            </a:r>
            <a:r>
              <a:rPr lang="en-US" sz="1100" b="1" kern="1200" baseline="0" dirty="0" smtClean="0">
                <a:solidFill>
                  <a:schemeClr val="tx1"/>
                </a:solidFill>
                <a:latin typeface="Century" panose="02040604050505020304" pitchFamily="18" charset="0"/>
              </a:rPr>
              <a:t>who owned the Old Decker Airfield in Jonesborough, TN.  The club had a home until</a:t>
            </a:r>
            <a:r>
              <a:rPr lang="en-US" sz="1100" b="1" kern="1200" dirty="0" smtClean="0">
                <a:solidFill>
                  <a:schemeClr val="tx1"/>
                </a:solidFill>
                <a:latin typeface="Century" panose="02040604050505020304" pitchFamily="18" charset="0"/>
              </a:rPr>
              <a:t> 1994 whe</a:t>
            </a:r>
            <a:r>
              <a:rPr lang="en-US" sz="1100" b="1" dirty="0" smtClean="0">
                <a:latin typeface="Century" panose="02040604050505020304" pitchFamily="18" charset="0"/>
              </a:rPr>
              <a:t>n the owner bowed to neighbor noise complaints and closed the field to model flying.  </a:t>
            </a:r>
            <a:r>
              <a:rPr lang="en-US" sz="1100" b="1" kern="1200" baseline="0" dirty="0" smtClean="0">
                <a:solidFill>
                  <a:schemeClr val="tx1"/>
                </a:solidFill>
                <a:latin typeface="Century" panose="02040604050505020304" pitchFamily="18" charset="0"/>
              </a:rPr>
              <a:t> </a:t>
            </a:r>
          </a:p>
          <a:p>
            <a:pPr>
              <a:lnSpc>
                <a:spcPts val="600"/>
              </a:lnSpc>
            </a:pPr>
            <a:endParaRPr lang="en-US" sz="1100" b="1" dirty="0">
              <a:latin typeface="Century" panose="02040604050505020304" pitchFamily="18" charset="0"/>
            </a:endParaRPr>
          </a:p>
          <a:p>
            <a:r>
              <a:rPr lang="en-US" sz="1100" b="1" kern="1200" baseline="0" dirty="0" smtClean="0">
                <a:solidFill>
                  <a:schemeClr val="tx1"/>
                </a:solidFill>
                <a:latin typeface="Century" panose="02040604050505020304" pitchFamily="18" charset="0"/>
              </a:rPr>
              <a:t>At about this time, Johnson City closed its Bowser Ridge Sanitary Land fill located off Eastern Star road.  Aware of the closing and of the desire of many different groups to have access to the site, and </a:t>
            </a:r>
            <a:r>
              <a:rPr lang="en-US" sz="1100" b="1" dirty="0" smtClean="0">
                <a:latin typeface="Century" panose="02040604050505020304" pitchFamily="18" charset="0"/>
              </a:rPr>
              <a:t>u</a:t>
            </a:r>
            <a:r>
              <a:rPr lang="en-US" sz="1100" b="1" kern="1200" baseline="0" dirty="0" smtClean="0">
                <a:solidFill>
                  <a:schemeClr val="tx1"/>
                </a:solidFill>
                <a:latin typeface="Century" panose="02040604050505020304" pitchFamily="18" charset="0"/>
              </a:rPr>
              <a:t>sing  assistance from AMA, JCRC began the necessary exploration with  Johnson City government personnel to make the case for Bowser Ridge housing a model Airport with  JCRC as its custodial and resident Flying Club. </a:t>
            </a:r>
          </a:p>
          <a:p>
            <a:pPr>
              <a:lnSpc>
                <a:spcPts val="600"/>
              </a:lnSpc>
            </a:pPr>
            <a:endParaRPr lang="en-US" sz="1100" b="1" dirty="0">
              <a:latin typeface="Century" panose="02040604050505020304" pitchFamily="18" charset="0"/>
            </a:endParaRPr>
          </a:p>
          <a:p>
            <a:r>
              <a:rPr lang="en-US" sz="1100" b="1" kern="1200" baseline="0" dirty="0" smtClean="0">
                <a:solidFill>
                  <a:schemeClr val="tx1"/>
                </a:solidFill>
                <a:latin typeface="Century" panose="02040604050505020304" pitchFamily="18" charset="0"/>
              </a:rPr>
              <a:t> In October of 1994, Johnson City signed a five year lease with JCRC </a:t>
            </a:r>
            <a:r>
              <a:rPr lang="en-US" sz="1100" b="1" dirty="0">
                <a:latin typeface="Century" panose="02040604050505020304" pitchFamily="18" charset="0"/>
              </a:rPr>
              <a:t>and the Tri-Cities Model Airport at  Bowser </a:t>
            </a:r>
            <a:r>
              <a:rPr lang="en-US" sz="1100" b="1" dirty="0" smtClean="0">
                <a:latin typeface="Century" panose="02040604050505020304" pitchFamily="18" charset="0"/>
              </a:rPr>
              <a:t>Ridge became reality.  </a:t>
            </a:r>
          </a:p>
          <a:p>
            <a:pPr>
              <a:lnSpc>
                <a:spcPts val="600"/>
              </a:lnSpc>
            </a:pPr>
            <a:endParaRPr lang="en-US" sz="1100" b="1" dirty="0">
              <a:latin typeface="Century" panose="02040604050505020304" pitchFamily="18" charset="0"/>
            </a:endParaRPr>
          </a:p>
          <a:p>
            <a:r>
              <a:rPr lang="en-US" sz="1100" b="1" dirty="0" smtClean="0">
                <a:latin typeface="Century" panose="02040604050505020304" pitchFamily="18" charset="0"/>
              </a:rPr>
              <a:t>In 1996, a covered Pavilion and safety fences were installed and in 1996 JCRC officially dedicated the field as the Odom field after one of the founders and driving forces for the site, who passed away at age 53 the year before.</a:t>
            </a:r>
            <a:endParaRPr lang="en-US" sz="1100" b="1" kern="1200" baseline="0" dirty="0" smtClean="0">
              <a:solidFill>
                <a:schemeClr val="tx1"/>
              </a:solidFill>
              <a:latin typeface="Century" panose="02040604050505020304" pitchFamily="18" charset="0"/>
            </a:endParaRPr>
          </a:p>
          <a:p>
            <a:pPr>
              <a:lnSpc>
                <a:spcPts val="600"/>
              </a:lnSpc>
            </a:pPr>
            <a:endParaRPr lang="en-US" sz="1100" b="1" kern="1200" baseline="0" dirty="0" smtClean="0">
              <a:solidFill>
                <a:schemeClr val="tx1"/>
              </a:solidFill>
              <a:latin typeface="Century" panose="02040604050505020304" pitchFamily="18" charset="0"/>
            </a:endParaRPr>
          </a:p>
          <a:p>
            <a:r>
              <a:rPr lang="en-US" sz="1100" b="1" kern="1200" baseline="0" dirty="0" smtClean="0">
                <a:solidFill>
                  <a:schemeClr val="tx1"/>
                </a:solidFill>
                <a:latin typeface="Century" panose="02040604050505020304" pitchFamily="18" charset="0"/>
              </a:rPr>
              <a:t>From 1994 through 1997, JCRC continued improvements on the field, from bare dirt</a:t>
            </a:r>
            <a:r>
              <a:rPr lang="en-US" sz="1100" b="1" kern="1200" dirty="0" smtClean="0">
                <a:solidFill>
                  <a:schemeClr val="tx1"/>
                </a:solidFill>
                <a:latin typeface="Century" panose="02040604050505020304" pitchFamily="18" charset="0"/>
              </a:rPr>
              <a:t> flying to a struggling grass field flying.  </a:t>
            </a:r>
          </a:p>
          <a:p>
            <a:pPr>
              <a:lnSpc>
                <a:spcPts val="600"/>
              </a:lnSpc>
            </a:pPr>
            <a:endParaRPr lang="en-US" sz="1100" b="1" dirty="0">
              <a:latin typeface="Century" panose="02040604050505020304" pitchFamily="18" charset="0"/>
            </a:endParaRPr>
          </a:p>
          <a:p>
            <a:r>
              <a:rPr lang="en-US" sz="1100" b="1" kern="1200" dirty="0" smtClean="0">
                <a:solidFill>
                  <a:schemeClr val="tx1"/>
                </a:solidFill>
                <a:latin typeface="Century" panose="02040604050505020304" pitchFamily="18" charset="0"/>
              </a:rPr>
              <a:t>In March 1997 the Johnson City Commissioners unanimously voted to allow and assist JCRC to install a 500 foot by 30 foot asphalt runway and by May the 12</a:t>
            </a:r>
            <a:r>
              <a:rPr lang="en-US" sz="1100" b="1" kern="1200" baseline="30000" dirty="0" smtClean="0">
                <a:solidFill>
                  <a:schemeClr val="tx1"/>
                </a:solidFill>
                <a:latin typeface="Century" panose="02040604050505020304" pitchFamily="18" charset="0"/>
              </a:rPr>
              <a:t>th</a:t>
            </a:r>
            <a:r>
              <a:rPr lang="en-US" sz="1100" b="1" kern="1200" dirty="0" smtClean="0">
                <a:solidFill>
                  <a:schemeClr val="tx1"/>
                </a:solidFill>
                <a:latin typeface="Century" panose="02040604050505020304" pitchFamily="18" charset="0"/>
              </a:rPr>
              <a:t>, JCRC had two runways, one in grass and one paved with asphalt. </a:t>
            </a:r>
          </a:p>
          <a:p>
            <a:pPr>
              <a:lnSpc>
                <a:spcPts val="600"/>
              </a:lnSpc>
            </a:pPr>
            <a:endParaRPr lang="en-US" sz="1100" b="1" dirty="0">
              <a:latin typeface="Century" panose="02040604050505020304" pitchFamily="18" charset="0"/>
            </a:endParaRPr>
          </a:p>
          <a:p>
            <a:r>
              <a:rPr lang="en-US" sz="1100" b="1" dirty="0" smtClean="0">
                <a:latin typeface="Century" panose="02040604050505020304" pitchFamily="18" charset="0"/>
              </a:rPr>
              <a:t>In </a:t>
            </a:r>
            <a:r>
              <a:rPr lang="en-US" sz="1100" b="1" dirty="0">
                <a:latin typeface="Century" panose="02040604050505020304" pitchFamily="18" charset="0"/>
              </a:rPr>
              <a:t>1998, JCRC began a restoration project on the Johnson City Memorial T-33, under the leadership of Ed </a:t>
            </a:r>
            <a:r>
              <a:rPr lang="en-US" sz="1100" b="1" dirty="0" smtClean="0">
                <a:latin typeface="Century" panose="02040604050505020304" pitchFamily="18" charset="0"/>
              </a:rPr>
              <a:t>Fennel.   </a:t>
            </a:r>
            <a:r>
              <a:rPr lang="en-US" sz="1100" b="1" dirty="0">
                <a:latin typeface="Century" panose="02040604050505020304" pitchFamily="18" charset="0"/>
              </a:rPr>
              <a:t>C</a:t>
            </a:r>
            <a:r>
              <a:rPr lang="en-US" sz="1100" b="1" dirty="0" smtClean="0">
                <a:latin typeface="Century" panose="02040604050505020304" pitchFamily="18" charset="0"/>
              </a:rPr>
              <a:t>onstruction </a:t>
            </a:r>
            <a:r>
              <a:rPr lang="en-US" sz="1100" b="1" kern="1200" dirty="0" smtClean="0">
                <a:solidFill>
                  <a:schemeClr val="tx1"/>
                </a:solidFill>
                <a:latin typeface="Century" panose="02040604050505020304" pitchFamily="18" charset="0"/>
              </a:rPr>
              <a:t>of flying pads and taxiways was completed in late 1999.</a:t>
            </a:r>
            <a:r>
              <a:rPr lang="en-US" sz="1100" b="1" dirty="0">
                <a:latin typeface="Century" panose="02040604050505020304" pitchFamily="18" charset="0"/>
              </a:rPr>
              <a:t> </a:t>
            </a:r>
            <a:r>
              <a:rPr lang="en-US" sz="1100" b="1" dirty="0" smtClean="0">
                <a:latin typeface="Century" panose="02040604050505020304" pitchFamily="18" charset="0"/>
              </a:rPr>
              <a:t>The T-33 Project was completed, the Plane sited on a pedestal at the field entrance and dedicated </a:t>
            </a:r>
            <a:r>
              <a:rPr lang="en-US" sz="1100" b="1" dirty="0">
                <a:latin typeface="Century" panose="02040604050505020304" pitchFamily="18" charset="0"/>
              </a:rPr>
              <a:t>in June of </a:t>
            </a:r>
            <a:r>
              <a:rPr lang="en-US" sz="1100" b="1" dirty="0" smtClean="0">
                <a:latin typeface="Century" panose="02040604050505020304" pitchFamily="18" charset="0"/>
              </a:rPr>
              <a:t>2000.</a:t>
            </a:r>
            <a:endParaRPr lang="en-US" sz="1100" b="1" kern="1200" dirty="0" smtClean="0">
              <a:solidFill>
                <a:schemeClr val="tx1"/>
              </a:solidFill>
              <a:latin typeface="Century" panose="02040604050505020304" pitchFamily="18" charset="0"/>
            </a:endParaRPr>
          </a:p>
          <a:p>
            <a:pPr>
              <a:lnSpc>
                <a:spcPts val="600"/>
              </a:lnSpc>
            </a:pPr>
            <a:endParaRPr lang="en-US" sz="1100" b="1" dirty="0">
              <a:latin typeface="Century" panose="02040604050505020304" pitchFamily="18" charset="0"/>
            </a:endParaRPr>
          </a:p>
          <a:p>
            <a:r>
              <a:rPr lang="en-US" sz="1100" b="1" kern="1200" dirty="0" smtClean="0">
                <a:solidFill>
                  <a:schemeClr val="tx1"/>
                </a:solidFill>
                <a:latin typeface="Century" panose="02040604050505020304" pitchFamily="18" charset="0"/>
              </a:rPr>
              <a:t>In 2017, our 20 year old runway was regraded and repaved, addressing ongoing settlement issues.  It was rededicated July 22</a:t>
            </a:r>
            <a:r>
              <a:rPr lang="en-US" sz="1100" b="1" kern="1200" baseline="30000" dirty="0" smtClean="0">
                <a:solidFill>
                  <a:schemeClr val="tx1"/>
                </a:solidFill>
                <a:latin typeface="Century" panose="02040604050505020304" pitchFamily="18" charset="0"/>
              </a:rPr>
              <a:t>nd</a:t>
            </a:r>
            <a:r>
              <a:rPr lang="en-US" sz="1100" b="1" kern="1200" dirty="0" smtClean="0">
                <a:solidFill>
                  <a:schemeClr val="tx1"/>
                </a:solidFill>
                <a:latin typeface="Century" panose="02040604050505020304" pitchFamily="18" charset="0"/>
              </a:rPr>
              <a:t>, 2017 as the Odom-Fennell Field in honor of two founding members, without whom there would be no JCRC or our current flying site. </a:t>
            </a:r>
          </a:p>
          <a:p>
            <a:endParaRPr lang="en-US" sz="1100" b="1" baseline="0" dirty="0">
              <a:latin typeface="Century" panose="02040604050505020304" pitchFamily="18" charset="0"/>
            </a:endParaRPr>
          </a:p>
          <a:p>
            <a:r>
              <a:rPr lang="en-US" sz="1100" b="1" dirty="0">
                <a:latin typeface="Century" panose="02040604050505020304" pitchFamily="18" charset="0"/>
              </a:rPr>
              <a:t>In 2019, we added a 12 foot by 30 foot covered Sun Shade on the North side of the Flight Preparation area to provide overhead shelter for the Flight Prep Tables, as well as a rainwater catchment system to provide non-potable water for field maintenance. In 2021 we added a 12 foot by 20 foot shelter over the Chill and Grill preparation area to support our weekly Tuesday evening Grill party during the Summer months</a:t>
            </a:r>
            <a:r>
              <a:rPr lang="en-US" sz="1100" b="1" dirty="0" smtClean="0">
                <a:latin typeface="Century" panose="02040604050505020304" pitchFamily="18" charset="0"/>
              </a:rPr>
              <a:t>.</a:t>
            </a:r>
            <a:endParaRPr lang="en-US" sz="1100" b="1" dirty="0">
              <a:latin typeface="Century" panose="02040604050505020304" pitchFamily="18" charset="0"/>
            </a:endParaRPr>
          </a:p>
          <a:p>
            <a:endParaRPr lang="en-US" sz="1100" b="1" dirty="0" smtClean="0">
              <a:latin typeface="Century" panose="02040604050505020304" pitchFamily="18" charset="0"/>
            </a:endParaRPr>
          </a:p>
          <a:p>
            <a:r>
              <a:rPr lang="en-US" sz="1100" b="1" dirty="0">
                <a:latin typeface="Century" panose="02040604050505020304" pitchFamily="18" charset="0"/>
              </a:rPr>
              <a:t>In 2022, we added a second Sun Shade on the South side of the Flight Preparation area over the Flight Prep Tables and installed electrical outlets on both shelters.  In the Fall we sealed the runway surface.</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14960"/>
            <a:ext cx="3272287" cy="36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066" y="76200"/>
            <a:ext cx="75097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8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55000"/>
                    </a14:imgEffect>
                    <a14:imgEffect>
                      <a14:brightnessContrast bright="42000" contrast="4000"/>
                    </a14:imgEffect>
                  </a14:imgLayer>
                </a14:imgProps>
              </a:ext>
              <a:ext uri="{28A0092B-C50C-407E-A947-70E740481C1C}">
                <a14:useLocalDpi xmlns:a14="http://schemas.microsoft.com/office/drawing/2010/main" val="0"/>
              </a:ext>
            </a:extLst>
          </a:blip>
          <a:stretch>
            <a:fillRect/>
          </a:stretch>
        </p:blipFill>
        <p:spPr>
          <a:xfrm>
            <a:off x="0" y="-33068"/>
            <a:ext cx="7315200" cy="9601200"/>
          </a:xfrm>
          <a:prstGeom prst="rect">
            <a:avLst/>
          </a:prstGeom>
          <a:effectLst>
            <a:reflection stA="73000" endPos="0" dir="5400000" sy="-100000" algn="bl" rotWithShape="0"/>
          </a:effectLst>
        </p:spPr>
      </p:pic>
      <p:sp>
        <p:nvSpPr>
          <p:cNvPr id="4" name="TextBox 3"/>
          <p:cNvSpPr txBox="1"/>
          <p:nvPr/>
        </p:nvSpPr>
        <p:spPr>
          <a:xfrm>
            <a:off x="457200" y="571500"/>
            <a:ext cx="6400800" cy="8433078"/>
          </a:xfrm>
          <a:prstGeom prst="rect">
            <a:avLst/>
          </a:prstGeom>
          <a:noFill/>
          <a:effectLst>
            <a:outerShdw blurRad="50800" dist="76200" dir="2700000" sx="104000" sy="104000" algn="tl" rotWithShape="0">
              <a:srgbClr val="002060">
                <a:alpha val="40000"/>
              </a:srgbClr>
            </a:outerShdw>
          </a:effectLst>
        </p:spPr>
        <p:txBody>
          <a:bodyPr wrap="square" rtlCol="0">
            <a:spAutoFit/>
          </a:bodyPr>
          <a:lstStyle/>
          <a:p>
            <a:pPr algn="ctr"/>
            <a:r>
              <a:rPr lang="en-US" sz="3600" b="1" dirty="0">
                <a:solidFill>
                  <a:srgbClr val="89E0FF"/>
                </a:solidFill>
                <a:effectLst>
                  <a:outerShdw blurRad="38100" dist="101600" dir="3600000" sx="101000" sy="101000" algn="tl" rotWithShape="0">
                    <a:srgbClr val="002060">
                      <a:alpha val="40000"/>
                    </a:srgbClr>
                  </a:outerShdw>
                </a:effectLst>
                <a:latin typeface="Cooper Black" panose="0208090404030B020404" pitchFamily="18" charset="0"/>
              </a:rPr>
              <a:t>About Us</a:t>
            </a:r>
          </a:p>
          <a:p>
            <a:endParaRPr lang="en-US" sz="1400" kern="1200" dirty="0" smtClean="0">
              <a:solidFill>
                <a:schemeClr val="tx1"/>
              </a:solidFill>
              <a:latin typeface="Century" panose="02040604050505020304" pitchFamily="18" charset="0"/>
              <a:ea typeface="+mn-ea"/>
              <a:cs typeface="+mn-cs"/>
            </a:endParaRPr>
          </a:p>
          <a:p>
            <a:r>
              <a:rPr lang="en-US" sz="1200" b="1" kern="1200" dirty="0" smtClean="0">
                <a:solidFill>
                  <a:schemeClr val="tx1"/>
                </a:solidFill>
                <a:latin typeface="Century" panose="02040604050505020304" pitchFamily="18" charset="0"/>
              </a:rPr>
              <a:t>The Johnson City Radio Controllers is an AMA chartered club (AMA  2306) dedicated to safely engaging in the hobby of model aviation with a designated </a:t>
            </a:r>
            <a:r>
              <a:rPr lang="en-US" sz="1200" b="1" dirty="0">
                <a:latin typeface="Century" panose="02040604050505020304" pitchFamily="18" charset="0"/>
              </a:rPr>
              <a:t>F</a:t>
            </a:r>
            <a:r>
              <a:rPr lang="en-US" sz="1200" b="1" kern="1200" dirty="0" smtClean="0">
                <a:solidFill>
                  <a:schemeClr val="tx1"/>
                </a:solidFill>
                <a:latin typeface="Century" panose="02040604050505020304" pitchFamily="18" charset="0"/>
              </a:rPr>
              <a:t>RIA flying site.</a:t>
            </a:r>
            <a:endParaRPr lang="en-US" sz="1200" b="1" kern="1200" baseline="0" dirty="0" smtClean="0">
              <a:solidFill>
                <a:schemeClr val="tx1"/>
              </a:solidFill>
              <a:latin typeface="Century" panose="02040604050505020304" pitchFamily="18" charset="0"/>
            </a:endParaRPr>
          </a:p>
          <a:p>
            <a:endParaRPr lang="en-US" sz="1200" b="1" kern="1200" baseline="0" dirty="0" smtClean="0">
              <a:solidFill>
                <a:schemeClr val="tx1"/>
              </a:solidFill>
              <a:latin typeface="Century" panose="02040604050505020304" pitchFamily="18" charset="0"/>
            </a:endParaRPr>
          </a:p>
          <a:p>
            <a:r>
              <a:rPr lang="en-US" sz="1200" b="1" kern="1200" baseline="0" dirty="0" smtClean="0">
                <a:solidFill>
                  <a:schemeClr val="tx1"/>
                </a:solidFill>
                <a:latin typeface="Century" panose="02040604050505020304" pitchFamily="18" charset="0"/>
              </a:rPr>
              <a:t>JCRC was established with the goals of </a:t>
            </a:r>
          </a:p>
          <a:p>
            <a:pPr marL="631825" lvl="1" indent="-174625">
              <a:buFont typeface="Arial" panose="020B0604020202020204" pitchFamily="34" charset="0"/>
              <a:buChar char="•"/>
            </a:pPr>
            <a:r>
              <a:rPr lang="en-US" sz="1200" b="1" kern="1200" baseline="0" dirty="0" smtClean="0">
                <a:solidFill>
                  <a:schemeClr val="tx1"/>
                </a:solidFill>
                <a:latin typeface="Century" panose="02040604050505020304" pitchFamily="18" charset="0"/>
              </a:rPr>
              <a:t>bringing new people into the hobby of building, learning about, and flying model aircraft,</a:t>
            </a:r>
          </a:p>
          <a:p>
            <a:pPr marL="631825" lvl="1" indent="-174625">
              <a:buFont typeface="Arial" panose="020B0604020202020204" pitchFamily="34" charset="0"/>
              <a:buChar char="•"/>
            </a:pPr>
            <a:r>
              <a:rPr lang="en-US" sz="1200" b="1" kern="1200" baseline="0" dirty="0" smtClean="0">
                <a:solidFill>
                  <a:schemeClr val="tx1"/>
                </a:solidFill>
                <a:latin typeface="Century" panose="02040604050505020304" pitchFamily="18" charset="0"/>
              </a:rPr>
              <a:t>training new members to fly model aircraft, </a:t>
            </a:r>
          </a:p>
          <a:p>
            <a:pPr marL="631825" lvl="1" indent="-174625">
              <a:buFont typeface="Arial" panose="020B0604020202020204" pitchFamily="34" charset="0"/>
              <a:buChar char="•"/>
            </a:pPr>
            <a:r>
              <a:rPr lang="en-US" sz="1200" b="1" kern="1200" baseline="0" dirty="0" smtClean="0">
                <a:solidFill>
                  <a:schemeClr val="tx1"/>
                </a:solidFill>
                <a:latin typeface="Century" panose="02040604050505020304" pitchFamily="18" charset="0"/>
              </a:rPr>
              <a:t>providing an opportunity to enjoy the hobby of aero modeling and,</a:t>
            </a:r>
          </a:p>
          <a:p>
            <a:pPr marL="631825" lvl="1" indent="-174625">
              <a:buFont typeface="Arial" panose="020B0604020202020204" pitchFamily="34" charset="0"/>
              <a:buChar char="•"/>
            </a:pPr>
            <a:r>
              <a:rPr lang="en-US" sz="1200" b="1" kern="1200" baseline="0" dirty="0" smtClean="0">
                <a:solidFill>
                  <a:schemeClr val="tx1"/>
                </a:solidFill>
                <a:latin typeface="Century" panose="02040604050505020304" pitchFamily="18" charset="0"/>
              </a:rPr>
              <a:t> fostering fellowship with other modelers.</a:t>
            </a:r>
          </a:p>
          <a:p>
            <a:endParaRPr lang="en-US" sz="1200" b="1" kern="1200" baseline="0" dirty="0" smtClean="0">
              <a:solidFill>
                <a:schemeClr val="tx1"/>
              </a:solidFill>
              <a:latin typeface="Century" panose="02040604050505020304" pitchFamily="18" charset="0"/>
            </a:endParaRPr>
          </a:p>
          <a:p>
            <a:r>
              <a:rPr lang="en-US" sz="1200" b="1" kern="1200" baseline="0" dirty="0" smtClean="0">
                <a:solidFill>
                  <a:schemeClr val="tx1"/>
                </a:solidFill>
                <a:latin typeface="Century" panose="02040604050505020304" pitchFamily="18" charset="0"/>
              </a:rPr>
              <a:t>These objectives are met with the promotion of growth and participation by:</a:t>
            </a:r>
          </a:p>
          <a:p>
            <a:pPr marL="631825" lvl="1" indent="-174625" algn="l" defTabSz="966612" rtl="0" eaLnBrk="1" latinLnBrk="0" hangingPunct="1">
              <a:buFont typeface="Arial" panose="020B0604020202020204" pitchFamily="34" charset="0"/>
              <a:buChar char="•"/>
            </a:pPr>
            <a:r>
              <a:rPr lang="en-US" sz="1200" b="1" kern="1200" baseline="0" dirty="0" smtClean="0">
                <a:solidFill>
                  <a:schemeClr val="tx1"/>
                </a:solidFill>
                <a:latin typeface="Century" panose="02040604050505020304" pitchFamily="18" charset="0"/>
              </a:rPr>
              <a:t>Stimulating interest among the general public</a:t>
            </a:r>
          </a:p>
          <a:p>
            <a:pPr marL="631825" lvl="1" indent="-174625" algn="l" defTabSz="966612" rtl="0" eaLnBrk="1" latinLnBrk="0" hangingPunct="1">
              <a:buFont typeface="Arial" panose="020B0604020202020204" pitchFamily="34" charset="0"/>
              <a:buChar char="•"/>
            </a:pPr>
            <a:r>
              <a:rPr lang="en-US" sz="1200" b="1" kern="1200" baseline="0" dirty="0" smtClean="0">
                <a:solidFill>
                  <a:schemeClr val="tx1"/>
                </a:solidFill>
                <a:latin typeface="Century" panose="02040604050505020304" pitchFamily="18" charset="0"/>
              </a:rPr>
              <a:t>Instructional activities</a:t>
            </a:r>
          </a:p>
          <a:p>
            <a:pPr marL="631825" lvl="1" indent="-174625" algn="l" defTabSz="966612" rtl="0" eaLnBrk="1" latinLnBrk="0" hangingPunct="1">
              <a:buFont typeface="Arial" panose="020B0604020202020204" pitchFamily="34" charset="0"/>
              <a:buChar char="•"/>
            </a:pPr>
            <a:r>
              <a:rPr lang="en-US" sz="1200" b="1" kern="1200" baseline="0" dirty="0" smtClean="0">
                <a:solidFill>
                  <a:schemeClr val="tx1"/>
                </a:solidFill>
                <a:latin typeface="Century" panose="02040604050505020304" pitchFamily="18" charset="0"/>
              </a:rPr>
              <a:t>Assisting in the art, design, construction, and flying of model aircraft</a:t>
            </a:r>
          </a:p>
          <a:p>
            <a:pPr marL="631825" lvl="1" indent="-174625" algn="l" defTabSz="966612" rtl="0" eaLnBrk="1" latinLnBrk="0" hangingPunct="1">
              <a:buFont typeface="Arial" panose="020B0604020202020204" pitchFamily="34" charset="0"/>
              <a:buChar char="•"/>
            </a:pPr>
            <a:r>
              <a:rPr lang="en-US" sz="1200" b="1" dirty="0" smtClean="0">
                <a:latin typeface="Century" panose="02040604050505020304" pitchFamily="18" charset="0"/>
              </a:rPr>
              <a:t>Hosting fun events with an emphasis on fun,  camaraderie and respect</a:t>
            </a:r>
            <a:endParaRPr lang="en-US" sz="1200" b="1" kern="1200" baseline="0" dirty="0" smtClean="0">
              <a:solidFill>
                <a:schemeClr val="tx1"/>
              </a:solidFill>
              <a:latin typeface="Century" panose="02040604050505020304" pitchFamily="18" charset="0"/>
            </a:endParaRPr>
          </a:p>
          <a:p>
            <a:pPr marL="631825" lvl="1" indent="-174625" algn="l" defTabSz="966612" rtl="0" eaLnBrk="1" latinLnBrk="0" hangingPunct="1">
              <a:buFont typeface="Arial" panose="020B0604020202020204" pitchFamily="34" charset="0"/>
              <a:buChar char="•"/>
            </a:pPr>
            <a:endParaRPr lang="en-US" sz="1200" b="1" kern="1200" baseline="0" dirty="0" smtClean="0">
              <a:solidFill>
                <a:schemeClr val="tx1"/>
              </a:solidFill>
              <a:latin typeface="Century" panose="02040604050505020304" pitchFamily="18" charset="0"/>
            </a:endParaRPr>
          </a:p>
          <a:p>
            <a:r>
              <a:rPr lang="en-US" sz="1200" b="1" kern="1200" baseline="0" dirty="0" smtClean="0">
                <a:solidFill>
                  <a:schemeClr val="tx1"/>
                </a:solidFill>
                <a:latin typeface="Century" panose="02040604050505020304" pitchFamily="18" charset="0"/>
              </a:rPr>
              <a:t>JCRC hosts several events throughout the year that are open to the public, including our Spring and Summer Fly–Ins at the Field, several Indoor Fly–In events hosted at various indoor venues in the Tri Cities, Our Halloween Fly – In and our annual January First, First Fly of the Year Freeze Out at the Field.</a:t>
            </a:r>
          </a:p>
          <a:p>
            <a:endParaRPr lang="en-US" sz="1200" b="1" kern="1200" baseline="0" dirty="0" smtClean="0">
              <a:solidFill>
                <a:schemeClr val="tx1"/>
              </a:solidFill>
              <a:latin typeface="Century" panose="02040604050505020304" pitchFamily="18" charset="0"/>
            </a:endParaRPr>
          </a:p>
          <a:p>
            <a:r>
              <a:rPr lang="en-US" sz="1200" b="1" kern="1200" baseline="0" dirty="0" smtClean="0">
                <a:solidFill>
                  <a:schemeClr val="tx1"/>
                </a:solidFill>
                <a:latin typeface="Century" panose="02040604050505020304" pitchFamily="18" charset="0"/>
              </a:rPr>
              <a:t>We are an inclusive organization, open to all who want to enjoy aero modeling providing an equal  opportunity for all to participate in the leadership, support, growth and direction of </a:t>
            </a:r>
            <a:r>
              <a:rPr lang="en-US" sz="1200" b="1" dirty="0" smtClean="0">
                <a:latin typeface="Century" panose="02040604050505020304" pitchFamily="18" charset="0"/>
              </a:rPr>
              <a:t>our</a:t>
            </a:r>
            <a:r>
              <a:rPr lang="en-US" sz="1200" b="1" kern="1200" baseline="0" dirty="0" smtClean="0">
                <a:solidFill>
                  <a:schemeClr val="tx1"/>
                </a:solidFill>
                <a:latin typeface="Century" panose="02040604050505020304" pitchFamily="18" charset="0"/>
              </a:rPr>
              <a:t> club.   </a:t>
            </a:r>
          </a:p>
          <a:p>
            <a:pPr algn="ctr"/>
            <a:r>
              <a:rPr lang="en-US" sz="1200" b="1" i="1" kern="1200" baseline="0" dirty="0" smtClean="0">
                <a:solidFill>
                  <a:schemeClr val="tx1"/>
                </a:solidFill>
                <a:latin typeface="Century" panose="02040604050505020304" pitchFamily="18" charset="0"/>
              </a:rPr>
              <a:t>We’ll put anyone to work!!</a:t>
            </a:r>
          </a:p>
          <a:p>
            <a:pPr algn="ctr"/>
            <a:endParaRPr lang="en-US" sz="1200" b="1" i="1" dirty="0">
              <a:latin typeface="Century" panose="02040604050505020304" pitchFamily="18" charset="0"/>
            </a:endParaRPr>
          </a:p>
          <a:p>
            <a:pPr algn="ctr"/>
            <a:endParaRPr lang="en-US" sz="1200" b="1" i="1" kern="1200" baseline="0" dirty="0" smtClean="0">
              <a:solidFill>
                <a:schemeClr val="tx1"/>
              </a:solidFill>
              <a:latin typeface="Century" panose="02040604050505020304" pitchFamily="18" charset="0"/>
            </a:endParaRPr>
          </a:p>
          <a:p>
            <a:pPr algn="ctr"/>
            <a:endParaRPr lang="en-US" sz="1200" b="1" i="1" dirty="0">
              <a:latin typeface="Century" panose="02040604050505020304" pitchFamily="18" charset="0"/>
            </a:endParaRPr>
          </a:p>
          <a:p>
            <a:pPr algn="ctr"/>
            <a:endParaRPr lang="en-US" sz="1200" b="1" i="1" kern="1200" baseline="0" dirty="0" smtClean="0">
              <a:solidFill>
                <a:schemeClr val="tx1"/>
              </a:solidFill>
              <a:latin typeface="Century" panose="02040604050505020304" pitchFamily="18" charset="0"/>
            </a:endParaRPr>
          </a:p>
          <a:p>
            <a:pPr algn="ctr"/>
            <a:endParaRPr lang="en-US" sz="1200" b="1" i="1" dirty="0">
              <a:latin typeface="Century" panose="02040604050505020304" pitchFamily="18" charset="0"/>
            </a:endParaRPr>
          </a:p>
          <a:p>
            <a:pPr algn="ctr"/>
            <a:endParaRPr lang="en-US" sz="1200" b="1" i="1" kern="1200" baseline="0" dirty="0" smtClean="0">
              <a:solidFill>
                <a:schemeClr val="tx1"/>
              </a:solidFill>
              <a:latin typeface="Century" panose="02040604050505020304" pitchFamily="18" charset="0"/>
            </a:endParaRPr>
          </a:p>
          <a:p>
            <a:pPr algn="ctr"/>
            <a:endParaRPr lang="en-US" sz="1200" b="1" i="1" dirty="0">
              <a:latin typeface="Century" panose="02040604050505020304" pitchFamily="18" charset="0"/>
            </a:endParaRPr>
          </a:p>
          <a:p>
            <a:pPr algn="ctr"/>
            <a:endParaRPr lang="en-US" sz="1200" b="1" i="1" kern="1200" baseline="0" dirty="0" smtClean="0">
              <a:solidFill>
                <a:schemeClr val="tx1"/>
              </a:solidFill>
              <a:latin typeface="Century" panose="02040604050505020304" pitchFamily="18" charset="0"/>
            </a:endParaRPr>
          </a:p>
          <a:p>
            <a:pPr algn="ctr"/>
            <a:endParaRPr lang="en-US" sz="1200" b="1" i="1" dirty="0">
              <a:latin typeface="Century" panose="02040604050505020304" pitchFamily="18" charset="0"/>
            </a:endParaRPr>
          </a:p>
          <a:p>
            <a:pPr algn="ctr"/>
            <a:endParaRPr lang="en-US" sz="1200" b="1" i="1" kern="1200" baseline="0" dirty="0" smtClean="0">
              <a:solidFill>
                <a:schemeClr val="tx1"/>
              </a:solidFill>
              <a:latin typeface="Century" panose="02040604050505020304" pitchFamily="18" charset="0"/>
            </a:endParaRPr>
          </a:p>
          <a:p>
            <a:pPr algn="ctr"/>
            <a:endParaRPr lang="en-US" sz="1200" b="1" i="1" kern="1200" baseline="0" dirty="0" smtClean="0">
              <a:solidFill>
                <a:schemeClr val="tx1"/>
              </a:solidFill>
              <a:latin typeface="Century" panose="02040604050505020304" pitchFamily="18" charset="0"/>
            </a:endParaRPr>
          </a:p>
          <a:p>
            <a:pPr algn="ctr"/>
            <a:r>
              <a:rPr lang="en-US" sz="1200" b="1" dirty="0">
                <a:latin typeface="Century" panose="02040604050505020304" pitchFamily="18" charset="0"/>
              </a:rPr>
              <a:t>The Johnson City Radio Controllers’ Club is located at 120 Lancaster Road, Kingsport, TN 37663.</a:t>
            </a:r>
          </a:p>
          <a:p>
            <a:pPr algn="ctr"/>
            <a:endParaRPr lang="en-US" sz="1200" b="1" i="1" dirty="0">
              <a:latin typeface="Century" panose="02040604050505020304" pitchFamily="18" charset="0"/>
            </a:endParaRPr>
          </a:p>
          <a:p>
            <a:pPr algn="ctr"/>
            <a:r>
              <a:rPr lang="en-US" sz="1200" dirty="0"/>
              <a:t>Visit us </a:t>
            </a:r>
            <a:r>
              <a:rPr lang="en-US" sz="1200" dirty="0" smtClean="0"/>
              <a:t>at both  </a:t>
            </a:r>
            <a:r>
              <a:rPr lang="en-US" sz="1200" u="sng" dirty="0">
                <a:hlinkClick r:id="rId4"/>
              </a:rPr>
              <a:t>www.flyjcrc.com</a:t>
            </a:r>
            <a:r>
              <a:rPr lang="en-US" sz="1200" dirty="0"/>
              <a:t>  </a:t>
            </a:r>
            <a:r>
              <a:rPr lang="en-US" sz="1200" dirty="0" smtClean="0"/>
              <a:t>and </a:t>
            </a:r>
            <a:r>
              <a:rPr lang="en-US" sz="1200" u="sng" dirty="0">
                <a:hlinkClick r:id="rId5"/>
              </a:rPr>
              <a:t>HTTPS://www.facebook.com/groups/flyjcrc</a:t>
            </a:r>
            <a:endParaRPr lang="en-US" sz="1200" dirty="0"/>
          </a:p>
          <a:p>
            <a:pPr algn="ctr"/>
            <a:endParaRPr lang="en-US" sz="1200" b="1" i="1" kern="1200" baseline="0" dirty="0" smtClean="0">
              <a:solidFill>
                <a:schemeClr val="tx1"/>
              </a:solidFill>
              <a:latin typeface="Century" panose="02040604050505020304" pitchFamily="18" charset="0"/>
            </a:endParaRPr>
          </a:p>
        </p:txBody>
      </p:sp>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687" y="0"/>
            <a:ext cx="44815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066" y="0"/>
            <a:ext cx="118903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7363" y="5862638"/>
            <a:ext cx="33432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IMG_29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584" y="6019800"/>
            <a:ext cx="273409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9738" y="4919663"/>
            <a:ext cx="343852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G_366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4537" y="6019800"/>
            <a:ext cx="28424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880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1170</Words>
  <Application>Microsoft Office PowerPoint</Application>
  <PresentationFormat>On-screen Show (4:3)</PresentationFormat>
  <Paragraphs>75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Ross</dc:creator>
  <cp:lastModifiedBy>Glenn C. Ross, II</cp:lastModifiedBy>
  <cp:revision>36</cp:revision>
  <cp:lastPrinted>2020-03-13T21:25:30Z</cp:lastPrinted>
  <dcterms:created xsi:type="dcterms:W3CDTF">2006-08-16T00:00:00Z</dcterms:created>
  <dcterms:modified xsi:type="dcterms:W3CDTF">2025-04-30T13:40:17Z</dcterms:modified>
</cp:coreProperties>
</file>